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4-2.png>
</file>

<file path=ppt/media/image-4-3.png>
</file>

<file path=ppt/media/image-4-4.png>
</file>

<file path=ppt/media/image-4-5.png>
</file>

<file path=ppt/media/image-6-1.png>
</file>

<file path=ppt/media/image-6-2.png>
</file>

<file path=ppt/media/image-6-3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5796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Sentiment Analysis System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295775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end-to-end machine learning project that transforms customer feedback into actionable business intelligence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515409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Snehal Thenge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| Gen-AI Engineer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30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1871" y="2599849"/>
            <a:ext cx="5993844" cy="532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Takeaways &amp; Next Steps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681871" y="3388281"/>
            <a:ext cx="4308634" cy="1815703"/>
          </a:xfrm>
          <a:prstGeom prst="roundRect">
            <a:avLst>
              <a:gd name="adj" fmla="val 3944"/>
            </a:avLst>
          </a:prstGeom>
          <a:solidFill>
            <a:srgbClr val="4950BC"/>
          </a:solidFill>
          <a:ln w="7620">
            <a:solidFill>
              <a:srgbClr val="6269D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59869" y="3566279"/>
            <a:ext cx="2188012" cy="266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Excellence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859869" y="3934897"/>
            <a:ext cx="3952637" cy="1091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End-to-end ML pipeline from data collection through production deployment, demonstrating mastery of the complete ML lifecycle including monitoring and maintenance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5160883" y="3388281"/>
            <a:ext cx="4308634" cy="1815703"/>
          </a:xfrm>
          <a:prstGeom prst="roundRect">
            <a:avLst>
              <a:gd name="adj" fmla="val 3944"/>
            </a:avLst>
          </a:prstGeom>
          <a:solidFill>
            <a:srgbClr val="4950BC"/>
          </a:solidFill>
          <a:ln w="7620">
            <a:solidFill>
              <a:srgbClr val="6269D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38882" y="3566279"/>
            <a:ext cx="2130981" cy="266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Production-Ready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5338882" y="3934897"/>
            <a:ext cx="3952637" cy="1091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Containerized microservices with Kubernetes orchestration, CI/CD automation, and comprehensive testing ensure enterprise-grade reliability and scalability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9639895" y="3388281"/>
            <a:ext cx="4308634" cy="1815703"/>
          </a:xfrm>
          <a:prstGeom prst="roundRect">
            <a:avLst>
              <a:gd name="adj" fmla="val 3944"/>
            </a:avLst>
          </a:prstGeom>
          <a:solidFill>
            <a:srgbClr val="4950BC"/>
          </a:solidFill>
          <a:ln w="7620">
            <a:solidFill>
              <a:srgbClr val="6269D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17894" y="3566279"/>
            <a:ext cx="2130981" cy="266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Measurable Impact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9817894" y="3934897"/>
            <a:ext cx="3952637" cy="1091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1,133% ROI with quantified business metrics, demonstrating ability to translate technical solutions into tangible business value and revenue growth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681871" y="5566053"/>
            <a:ext cx="2727484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681871" y="6056114"/>
            <a:ext cx="642544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Multi-language sentiment analysis for global markets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681871" y="6388537"/>
            <a:ext cx="642544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Aspect-based sentiment for granular product feedback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681871" y="6720959"/>
            <a:ext cx="642544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with recommendation systems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681871" y="7053382"/>
            <a:ext cx="642544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streaming with Apache Kafka</a:t>
            </a: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681871" y="7385804"/>
            <a:ext cx="642544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transformer models (BERT, RoBERTa)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7530703" y="5566053"/>
            <a:ext cx="2557224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Resources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7530703" y="6056114"/>
            <a:ext cx="642544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GitHub Repository: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Complete source code with documentation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7530703" y="6482239"/>
            <a:ext cx="642544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Live Demo: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Interactive API playground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7530703" y="6908363"/>
            <a:ext cx="642544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Technical Blog: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Deep-dive implementation details</a:t>
            </a:r>
            <a:endParaRPr lang="en-US" sz="1300" dirty="0"/>
          </a:p>
        </p:txBody>
      </p:sp>
      <p:sp>
        <p:nvSpPr>
          <p:cNvPr id="23" name="Text 20"/>
          <p:cNvSpPr/>
          <p:nvPr/>
        </p:nvSpPr>
        <p:spPr>
          <a:xfrm>
            <a:off x="7530703" y="7334488"/>
            <a:ext cx="642544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Contact: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Snehal Thenge | Gen-AI Engineer</a:t>
            </a:r>
            <a:endParaRPr lang="en-US" sz="1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955971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63240"/>
            <a:ext cx="582644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Business Challenge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17933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Current State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4749760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growing e-commerce retailer faces critical challenges in managing customer feedback at scale. With over 50,000 daily reviews across 10,000+ products, the customer service team struggles to keep pace.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6198513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review processing takes 48+ hours, causing 15% of negative reviews to go unaddressed. This delay directly contributes to a 23% customer churn rate, resulting in $2.3M in annual lost revenue.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4874" y="417933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Metrics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564874" y="474976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Monthly review volume: 1.5 million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564874" y="513671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lifetime value: $450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564874" y="552366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 per acquisition: $85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564874" y="591062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 satisfaction: 3.8/5.0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564874" y="629757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Response time: 48+ hours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1456"/>
            <a:ext cx="560677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Vision &amp; Impact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188369"/>
            <a:ext cx="4215289" cy="2587466"/>
          </a:xfrm>
          <a:prstGeom prst="roundRect">
            <a:avLst>
              <a:gd name="adj" fmla="val 3222"/>
            </a:avLst>
          </a:prstGeom>
          <a:solidFill>
            <a:srgbClr val="DADBF1"/>
          </a:solidFill>
          <a:ln w="7620">
            <a:solidFill>
              <a:srgbClr val="4950B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99768" y="2394347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4950BC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63479" y="2557939"/>
            <a:ext cx="267891" cy="2678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9768" y="318801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Primary Goal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99768" y="3617238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 response time from 48 hours to under 1 hour through automated sentiment analysis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207437" y="2188369"/>
            <a:ext cx="4215408" cy="2587466"/>
          </a:xfrm>
          <a:prstGeom prst="roundRect">
            <a:avLst>
              <a:gd name="adj" fmla="val 3222"/>
            </a:avLst>
          </a:prstGeom>
          <a:solidFill>
            <a:srgbClr val="DADBF1"/>
          </a:solidFill>
          <a:ln w="7620">
            <a:solidFill>
              <a:srgbClr val="4950B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13415" y="2394347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4950BC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77126" y="2557939"/>
            <a:ext cx="267891" cy="26789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13415" y="318801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Value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5413415" y="3617238"/>
            <a:ext cx="380345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identification of product quality issues before they escalate into major problems</a:t>
            </a:r>
            <a:endParaRPr lang="en-US" sz="1550" dirty="0"/>
          </a:p>
        </p:txBody>
      </p:sp>
      <p:sp>
        <p:nvSpPr>
          <p:cNvPr id="13" name="Shape 9"/>
          <p:cNvSpPr/>
          <p:nvPr/>
        </p:nvSpPr>
        <p:spPr>
          <a:xfrm>
            <a:off x="9621203" y="2188369"/>
            <a:ext cx="4215289" cy="2587466"/>
          </a:xfrm>
          <a:prstGeom prst="roundRect">
            <a:avLst>
              <a:gd name="adj" fmla="val 3222"/>
            </a:avLst>
          </a:prstGeom>
          <a:solidFill>
            <a:srgbClr val="DADBF1"/>
          </a:solidFill>
          <a:ln w="7620">
            <a:solidFill>
              <a:srgbClr val="4950BC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27181" y="2394347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4950BC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90892" y="2557939"/>
            <a:ext cx="267891" cy="26789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27181" y="318801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Impact</a:t>
            </a:r>
            <a:endParaRPr lang="en-US" sz="1950" dirty="0"/>
          </a:p>
        </p:txBody>
      </p:sp>
      <p:sp>
        <p:nvSpPr>
          <p:cNvPr id="17" name="Text 12"/>
          <p:cNvSpPr/>
          <p:nvPr/>
        </p:nvSpPr>
        <p:spPr>
          <a:xfrm>
            <a:off x="9827181" y="3617238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Prevent customer churn through rapid, personalized responses to negative feedback</a:t>
            </a:r>
            <a:endParaRPr lang="en-US" sz="1550" dirty="0"/>
          </a:p>
        </p:txBody>
      </p:sp>
      <p:sp>
        <p:nvSpPr>
          <p:cNvPr id="18" name="Text 13"/>
          <p:cNvSpPr/>
          <p:nvPr/>
        </p:nvSpPr>
        <p:spPr>
          <a:xfrm>
            <a:off x="793790" y="5098256"/>
            <a:ext cx="3074670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94%</a:t>
            </a:r>
            <a:endParaRPr lang="en-US" sz="5150" dirty="0"/>
          </a:p>
        </p:txBody>
      </p:sp>
      <p:sp>
        <p:nvSpPr>
          <p:cNvPr id="19" name="Text 14"/>
          <p:cNvSpPr/>
          <p:nvPr/>
        </p:nvSpPr>
        <p:spPr>
          <a:xfrm>
            <a:off x="793790" y="6001226"/>
            <a:ext cx="3074670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Response Time Reduction</a:t>
            </a:r>
            <a:endParaRPr lang="en-US" sz="1950" dirty="0"/>
          </a:p>
        </p:txBody>
      </p:sp>
      <p:sp>
        <p:nvSpPr>
          <p:cNvPr id="20" name="Text 15"/>
          <p:cNvSpPr/>
          <p:nvPr/>
        </p:nvSpPr>
        <p:spPr>
          <a:xfrm>
            <a:off x="793790" y="6740604"/>
            <a:ext cx="30746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48 hours to 45 minutes</a:t>
            </a:r>
            <a:endParaRPr lang="en-US" sz="1550" dirty="0"/>
          </a:p>
        </p:txBody>
      </p:sp>
      <p:sp>
        <p:nvSpPr>
          <p:cNvPr id="21" name="Text 16"/>
          <p:cNvSpPr/>
          <p:nvPr/>
        </p:nvSpPr>
        <p:spPr>
          <a:xfrm>
            <a:off x="4116467" y="5098256"/>
            <a:ext cx="3074670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$1.7M</a:t>
            </a:r>
            <a:endParaRPr lang="en-US" sz="5150" dirty="0"/>
          </a:p>
        </p:txBody>
      </p:sp>
      <p:sp>
        <p:nvSpPr>
          <p:cNvPr id="22" name="Text 17"/>
          <p:cNvSpPr/>
          <p:nvPr/>
        </p:nvSpPr>
        <p:spPr>
          <a:xfrm>
            <a:off x="4413290" y="600122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Annual Savings</a:t>
            </a:r>
            <a:endParaRPr lang="en-US" sz="1950" dirty="0"/>
          </a:p>
        </p:txBody>
      </p:sp>
      <p:sp>
        <p:nvSpPr>
          <p:cNvPr id="23" name="Text 18"/>
          <p:cNvSpPr/>
          <p:nvPr/>
        </p:nvSpPr>
        <p:spPr>
          <a:xfrm>
            <a:off x="4116467" y="6430447"/>
            <a:ext cx="30746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Prevented customer churn</a:t>
            </a:r>
            <a:endParaRPr lang="en-US" sz="1550" dirty="0"/>
          </a:p>
        </p:txBody>
      </p:sp>
      <p:sp>
        <p:nvSpPr>
          <p:cNvPr id="24" name="Text 19"/>
          <p:cNvSpPr/>
          <p:nvPr/>
        </p:nvSpPr>
        <p:spPr>
          <a:xfrm>
            <a:off x="7439144" y="5098256"/>
            <a:ext cx="3074670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1,133%</a:t>
            </a:r>
            <a:endParaRPr lang="en-US" sz="5150" dirty="0"/>
          </a:p>
        </p:txBody>
      </p:sp>
      <p:sp>
        <p:nvSpPr>
          <p:cNvPr id="25" name="Text 20"/>
          <p:cNvSpPr/>
          <p:nvPr/>
        </p:nvSpPr>
        <p:spPr>
          <a:xfrm>
            <a:off x="7735967" y="600122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ROI</a:t>
            </a:r>
            <a:endParaRPr lang="en-US" sz="1950" dirty="0"/>
          </a:p>
        </p:txBody>
      </p:sp>
      <p:sp>
        <p:nvSpPr>
          <p:cNvPr id="26" name="Text 21"/>
          <p:cNvSpPr/>
          <p:nvPr/>
        </p:nvSpPr>
        <p:spPr>
          <a:xfrm>
            <a:off x="7439144" y="6430447"/>
            <a:ext cx="30746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cost vs. revenue impact</a:t>
            </a:r>
            <a:endParaRPr lang="en-US" sz="1550" dirty="0"/>
          </a:p>
        </p:txBody>
      </p:sp>
      <p:sp>
        <p:nvSpPr>
          <p:cNvPr id="27" name="Text 22"/>
          <p:cNvSpPr/>
          <p:nvPr/>
        </p:nvSpPr>
        <p:spPr>
          <a:xfrm>
            <a:off x="10761821" y="5098256"/>
            <a:ext cx="30747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4.3/5</a:t>
            </a:r>
            <a:endParaRPr lang="en-US" sz="5150" dirty="0"/>
          </a:p>
        </p:txBody>
      </p:sp>
      <p:sp>
        <p:nvSpPr>
          <p:cNvPr id="28" name="Text 23"/>
          <p:cNvSpPr/>
          <p:nvPr/>
        </p:nvSpPr>
        <p:spPr>
          <a:xfrm>
            <a:off x="10891004" y="6001226"/>
            <a:ext cx="281642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 Satisfaction Score</a:t>
            </a:r>
            <a:endParaRPr lang="en-US" sz="1950" dirty="0"/>
          </a:p>
        </p:txBody>
      </p:sp>
      <p:sp>
        <p:nvSpPr>
          <p:cNvPr id="29" name="Text 24"/>
          <p:cNvSpPr/>
          <p:nvPr/>
        </p:nvSpPr>
        <p:spPr>
          <a:xfrm>
            <a:off x="10761821" y="6430447"/>
            <a:ext cx="30747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 from 3.8/5.0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2115" y="504468"/>
            <a:ext cx="6839545" cy="572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Architecture Overview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32115" y="1442561"/>
            <a:ext cx="13166169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production-ready sentiment analysis system is built on a robust, scalable architecture that handles real-time data processing and model serving. The system integrates seamlessly with existing customer service workflows while maintaining high availability and performance.</a:t>
            </a:r>
            <a:endParaRPr lang="en-US" sz="1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2115" y="2233970"/>
            <a:ext cx="915233" cy="109823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30348" y="2416969"/>
            <a:ext cx="2288024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Collection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1830348" y="2812733"/>
            <a:ext cx="12067937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Amazon S3, Kaggle API, web scraping pipelines</a:t>
            </a:r>
            <a:endParaRPr lang="en-US" sz="14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115" y="3332202"/>
            <a:ext cx="915233" cy="109823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30348" y="3515201"/>
            <a:ext cx="2288024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Preprocessing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1830348" y="3910965"/>
            <a:ext cx="12067937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NLTK, SpaCy text cleaning and tokenization</a:t>
            </a:r>
            <a:endParaRPr lang="en-US" sz="14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15" y="4430435"/>
            <a:ext cx="915233" cy="109823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30348" y="4613434"/>
            <a:ext cx="2288024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Training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1830348" y="5009198"/>
            <a:ext cx="12067937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LSTM networks with TensorFlow/Keras</a:t>
            </a:r>
            <a:endParaRPr lang="en-US" sz="14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115" y="5528667"/>
            <a:ext cx="915233" cy="109823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30348" y="5711666"/>
            <a:ext cx="2288024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Deployment</a:t>
            </a:r>
            <a:endParaRPr lang="en-US" sz="1800" dirty="0"/>
          </a:p>
        </p:txBody>
      </p:sp>
      <p:sp>
        <p:nvSpPr>
          <p:cNvPr id="15" name="Text 9"/>
          <p:cNvSpPr/>
          <p:nvPr/>
        </p:nvSpPr>
        <p:spPr>
          <a:xfrm>
            <a:off x="1830348" y="6107430"/>
            <a:ext cx="12067937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FastAPI, Docker, Kubernetes orchestration</a:t>
            </a:r>
            <a:endParaRPr lang="en-US" sz="140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115" y="6626900"/>
            <a:ext cx="915233" cy="1098232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30348" y="6809899"/>
            <a:ext cx="2288024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Monitoring</a:t>
            </a:r>
            <a:endParaRPr lang="en-US" sz="1800" dirty="0"/>
          </a:p>
        </p:txBody>
      </p:sp>
      <p:sp>
        <p:nvSpPr>
          <p:cNvPr id="18" name="Text 11"/>
          <p:cNvSpPr/>
          <p:nvPr/>
        </p:nvSpPr>
        <p:spPr>
          <a:xfrm>
            <a:off x="1830348" y="7205663"/>
            <a:ext cx="12067937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MLflow, Prometheus, Grafana dashboards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3657" y="470059"/>
            <a:ext cx="5348764" cy="534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Engineering Pipeline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83657" y="1072515"/>
            <a:ext cx="3377089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Collection &amp; Preprocessing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683657" y="1803202"/>
            <a:ext cx="5739051" cy="1093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 pipeline begins with robust collection mechanisms using the Kaggle API and AWS S3 for storage. We process Amazon product reviews and social media sentiment data, ensuring high-quality training datasets.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683657" y="3050977"/>
            <a:ext cx="5739051" cy="1093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 preprocessing involves comprehensive cleaning: lowercasing, special character removal, tokenization, and stopword filtering. This standardization is critical for model performance, reducing noise and focusing on meaningful linguistic features.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683657" y="4315778"/>
            <a:ext cx="2136577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Technologies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683657" y="4753689"/>
            <a:ext cx="573905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Pandas &amp; NumPy for data manipulation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83657" y="5086945"/>
            <a:ext cx="573905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NLTK &amp; SpaCy for NLP tasks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683657" y="5420201"/>
            <a:ext cx="573905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Boto3 for AWS S3 integration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683657" y="5753457"/>
            <a:ext cx="573905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BeautifulSoup for web scraping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6847284" y="1841659"/>
            <a:ext cx="7106960" cy="5725954"/>
          </a:xfrm>
          <a:prstGeom prst="roundRect">
            <a:avLst>
              <a:gd name="adj" fmla="val 1254"/>
            </a:avLst>
          </a:prstGeom>
          <a:solidFill>
            <a:srgbClr val="F2F2F2"/>
          </a:solidFill>
          <a:ln/>
        </p:spPr>
      </p:sp>
      <p:sp>
        <p:nvSpPr>
          <p:cNvPr id="12" name="Shape 10"/>
          <p:cNvSpPr/>
          <p:nvPr/>
        </p:nvSpPr>
        <p:spPr>
          <a:xfrm>
            <a:off x="6838831" y="1841659"/>
            <a:ext cx="7123867" cy="5725954"/>
          </a:xfrm>
          <a:prstGeom prst="roundRect">
            <a:avLst>
              <a:gd name="adj" fmla="val 448"/>
            </a:avLst>
          </a:prstGeom>
          <a:solidFill>
            <a:srgbClr val="F2F2F2"/>
          </a:solidFill>
          <a:ln/>
        </p:spPr>
      </p:sp>
      <p:sp>
        <p:nvSpPr>
          <p:cNvPr id="13" name="Text 11"/>
          <p:cNvSpPr/>
          <p:nvPr/>
        </p:nvSpPr>
        <p:spPr>
          <a:xfrm>
            <a:off x="7009686" y="1969770"/>
            <a:ext cx="6782157" cy="5469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preprocess_text(text): # Convert to lowercase text = text.lower()  # Remove special characters text = re.sub(r'[^a-zA-Z\s]', '', text)  # Tokenization tokens = word_tokenize(text)  # Remove stopwords stop_words = set(stopwords.words('english')) tokens = [w for w in tokens  if w not in stop_words]  return ' '.join(tokens)# Apply preprocessingdf['cleaned_review'] = df['review_text'] .apply(preprocess_text)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272891"/>
            <a:ext cx="414909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 Learning Model Architecture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396835" y="781407"/>
            <a:ext cx="99179" cy="123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750" dirty="0"/>
          </a:p>
        </p:txBody>
      </p:sp>
      <p:sp>
        <p:nvSpPr>
          <p:cNvPr id="4" name="Shape 2"/>
          <p:cNvSpPr/>
          <p:nvPr/>
        </p:nvSpPr>
        <p:spPr>
          <a:xfrm>
            <a:off x="396835" y="934641"/>
            <a:ext cx="6868716" cy="1524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396835" y="1014651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Embedding Layer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396835" y="1229201"/>
            <a:ext cx="6868716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128-dimensional word embeddings capture semantic relationships, converting tokenized text into dense vector representations that the model can process</a:t>
            </a:r>
            <a:endParaRPr lang="en-US" sz="750" dirty="0"/>
          </a:p>
        </p:txBody>
      </p:sp>
      <p:sp>
        <p:nvSpPr>
          <p:cNvPr id="7" name="Text 5"/>
          <p:cNvSpPr/>
          <p:nvPr/>
        </p:nvSpPr>
        <p:spPr>
          <a:xfrm>
            <a:off x="7364730" y="781407"/>
            <a:ext cx="99179" cy="123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750" dirty="0"/>
          </a:p>
        </p:txBody>
      </p:sp>
      <p:sp>
        <p:nvSpPr>
          <p:cNvPr id="8" name="Shape 6"/>
          <p:cNvSpPr/>
          <p:nvPr/>
        </p:nvSpPr>
        <p:spPr>
          <a:xfrm>
            <a:off x="7364730" y="934641"/>
            <a:ext cx="6868835" cy="1524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7364730" y="1014651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LSTM Layer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7364730" y="1229201"/>
            <a:ext cx="6868835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 Short-Term Memory network with 128 units processes sequential dependencies, understanding context and sentiment flow across review text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396835" y="1719977"/>
            <a:ext cx="99179" cy="123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750" dirty="0"/>
          </a:p>
        </p:txBody>
      </p:sp>
      <p:sp>
        <p:nvSpPr>
          <p:cNvPr id="12" name="Shape 10"/>
          <p:cNvSpPr/>
          <p:nvPr/>
        </p:nvSpPr>
        <p:spPr>
          <a:xfrm>
            <a:off x="396835" y="1873210"/>
            <a:ext cx="6868716" cy="1524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396835" y="1953220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Dense Layers</a:t>
            </a:r>
            <a:endParaRPr lang="en-US" sz="950" dirty="0"/>
          </a:p>
        </p:txBody>
      </p:sp>
      <p:sp>
        <p:nvSpPr>
          <p:cNvPr id="14" name="Text 12"/>
          <p:cNvSpPr/>
          <p:nvPr/>
        </p:nvSpPr>
        <p:spPr>
          <a:xfrm>
            <a:off x="396835" y="2167771"/>
            <a:ext cx="6868716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Fully connected layers with ReLU activation and dropout (0.5) prevent overfitting while learning complex sentiment patterns</a:t>
            </a:r>
            <a:endParaRPr lang="en-US" sz="750" dirty="0"/>
          </a:p>
        </p:txBody>
      </p:sp>
      <p:sp>
        <p:nvSpPr>
          <p:cNvPr id="15" name="Text 13"/>
          <p:cNvSpPr/>
          <p:nvPr/>
        </p:nvSpPr>
        <p:spPr>
          <a:xfrm>
            <a:off x="7364730" y="1719977"/>
            <a:ext cx="99179" cy="123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750" dirty="0"/>
          </a:p>
        </p:txBody>
      </p:sp>
      <p:sp>
        <p:nvSpPr>
          <p:cNvPr id="16" name="Shape 14"/>
          <p:cNvSpPr/>
          <p:nvPr/>
        </p:nvSpPr>
        <p:spPr>
          <a:xfrm>
            <a:off x="7364730" y="1873210"/>
            <a:ext cx="6868835" cy="1524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364730" y="1953220"/>
            <a:ext cx="1280041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Output Classification</a:t>
            </a:r>
            <a:endParaRPr lang="en-US" sz="950" dirty="0"/>
          </a:p>
        </p:txBody>
      </p:sp>
      <p:sp>
        <p:nvSpPr>
          <p:cNvPr id="18" name="Text 16"/>
          <p:cNvSpPr/>
          <p:nvPr/>
        </p:nvSpPr>
        <p:spPr>
          <a:xfrm>
            <a:off x="7364730" y="2167771"/>
            <a:ext cx="686883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Softmax activation produces probability distribution across three sentiment classes: Negative, Neutral, and Positive</a:t>
            </a:r>
            <a:endParaRPr lang="en-US" sz="750" dirty="0"/>
          </a:p>
        </p:txBody>
      </p:sp>
      <p:sp>
        <p:nvSpPr>
          <p:cNvPr id="19" name="Text 17"/>
          <p:cNvSpPr/>
          <p:nvPr/>
        </p:nvSpPr>
        <p:spPr>
          <a:xfrm>
            <a:off x="396835" y="2611517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Training Strategy</a:t>
            </a:r>
            <a:endParaRPr lang="en-US" sz="1150" dirty="0"/>
          </a:p>
        </p:txBody>
      </p:sp>
      <p:sp>
        <p:nvSpPr>
          <p:cNvPr id="20" name="Text 18"/>
          <p:cNvSpPr/>
          <p:nvPr/>
        </p:nvSpPr>
        <p:spPr>
          <a:xfrm>
            <a:off x="396835" y="2896672"/>
            <a:ext cx="6797397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model employs Adam optimizer with categorical cross-entropy loss, training for 20 epochs with early stopping to prevent overfitting. We use a 20% validation split to monitor performance during training.</a:t>
            </a:r>
            <a:endParaRPr lang="en-US" sz="750" dirty="0"/>
          </a:p>
        </p:txBody>
      </p:sp>
      <p:sp>
        <p:nvSpPr>
          <p:cNvPr id="21" name="Text 19"/>
          <p:cNvSpPr/>
          <p:nvPr/>
        </p:nvSpPr>
        <p:spPr>
          <a:xfrm>
            <a:off x="396835" y="3303151"/>
            <a:ext cx="6797397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callbacks: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EarlyStopping monitors validation loss with patience of 3 epochs, while ModelCheckpoint saves only the best-performing model state.</a:t>
            </a:r>
            <a:endParaRPr lang="en-US" sz="750" dirty="0"/>
          </a:p>
        </p:txBody>
      </p:sp>
      <p:sp>
        <p:nvSpPr>
          <p:cNvPr id="22" name="Text 20"/>
          <p:cNvSpPr/>
          <p:nvPr/>
        </p:nvSpPr>
        <p:spPr>
          <a:xfrm>
            <a:off x="10232112" y="3268861"/>
            <a:ext cx="1220510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88%</a:t>
            </a:r>
            <a:endParaRPr lang="en-US" sz="1950" dirty="0"/>
          </a:p>
        </p:txBody>
      </p:sp>
      <p:pic>
        <p:nvPicPr>
          <p:cNvPr id="2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98167" y="2648664"/>
            <a:ext cx="1488519" cy="1488519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7443788" y="4261128"/>
            <a:ext cx="679739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accuracy on test set</a:t>
            </a:r>
            <a:endParaRPr lang="en-US" sz="750" dirty="0"/>
          </a:p>
        </p:txBody>
      </p:sp>
      <p:sp>
        <p:nvSpPr>
          <p:cNvPr id="25" name="Text 22"/>
          <p:cNvSpPr/>
          <p:nvPr/>
        </p:nvSpPr>
        <p:spPr>
          <a:xfrm>
            <a:off x="10232112" y="5263039"/>
            <a:ext cx="1220510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0.85</a:t>
            </a:r>
            <a:endParaRPr lang="en-US" sz="1950" dirty="0"/>
          </a:p>
        </p:txBody>
      </p:sp>
      <p:pic>
        <p:nvPicPr>
          <p:cNvPr id="2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167" y="4642842"/>
            <a:ext cx="1488519" cy="1488519"/>
          </a:xfrm>
          <a:prstGeom prst="rect">
            <a:avLst/>
          </a:prstGeom>
        </p:spPr>
      </p:pic>
      <p:sp>
        <p:nvSpPr>
          <p:cNvPr id="27" name="Text 23"/>
          <p:cNvSpPr/>
          <p:nvPr/>
        </p:nvSpPr>
        <p:spPr>
          <a:xfrm>
            <a:off x="7443788" y="6255306"/>
            <a:ext cx="679739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F1-score across all classes</a:t>
            </a:r>
            <a:endParaRPr lang="en-US" sz="750" dirty="0"/>
          </a:p>
        </p:txBody>
      </p:sp>
      <p:sp>
        <p:nvSpPr>
          <p:cNvPr id="28" name="Text 24"/>
          <p:cNvSpPr/>
          <p:nvPr/>
        </p:nvSpPr>
        <p:spPr>
          <a:xfrm>
            <a:off x="10232112" y="7257217"/>
            <a:ext cx="1220510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20</a:t>
            </a:r>
            <a:endParaRPr lang="en-US" sz="1950" dirty="0"/>
          </a:p>
        </p:txBody>
      </p:sp>
      <p:pic>
        <p:nvPicPr>
          <p:cNvPr id="2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8167" y="6637020"/>
            <a:ext cx="1488519" cy="1488519"/>
          </a:xfrm>
          <a:prstGeom prst="rect">
            <a:avLst/>
          </a:prstGeom>
        </p:spPr>
      </p:pic>
      <p:sp>
        <p:nvSpPr>
          <p:cNvPr id="30" name="Text 25"/>
          <p:cNvSpPr/>
          <p:nvPr/>
        </p:nvSpPr>
        <p:spPr>
          <a:xfrm>
            <a:off x="7443788" y="8249483"/>
            <a:ext cx="679739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Training epochs with callbacks</a:t>
            </a:r>
            <a:endParaRPr lang="en-US" sz="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6368" y="596027"/>
            <a:ext cx="6351865" cy="546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Production Deployment Stack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186368" y="1405176"/>
            <a:ext cx="7744063" cy="1613892"/>
          </a:xfrm>
          <a:prstGeom prst="roundRect">
            <a:avLst>
              <a:gd name="adj" fmla="val 4554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09228" y="1428036"/>
            <a:ext cx="699968" cy="1568172"/>
          </a:xfrm>
          <a:prstGeom prst="roundRect">
            <a:avLst>
              <a:gd name="adj" fmla="val 6581"/>
            </a:avLst>
          </a:prstGeom>
          <a:solidFill>
            <a:srgbClr val="DADBF1"/>
          </a:solidFill>
          <a:ln/>
        </p:spPr>
      </p:sp>
      <p:sp>
        <p:nvSpPr>
          <p:cNvPr id="6" name="Text 3"/>
          <p:cNvSpPr/>
          <p:nvPr/>
        </p:nvSpPr>
        <p:spPr>
          <a:xfrm>
            <a:off x="6424136" y="2048113"/>
            <a:ext cx="262414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7084100" y="1602938"/>
            <a:ext cx="2187416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FastAPI REST API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084100" y="1981200"/>
            <a:ext cx="6648569" cy="8401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High-performance Python web framework serves model predictions via RESTful endpoints. Achieves 50ms average latency with automatic OpenAPI documentation and request validation using Pydantic models.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186368" y="3193971"/>
            <a:ext cx="7744063" cy="1613892"/>
          </a:xfrm>
          <a:prstGeom prst="roundRect">
            <a:avLst>
              <a:gd name="adj" fmla="val 4554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209228" y="3216831"/>
            <a:ext cx="699968" cy="1568172"/>
          </a:xfrm>
          <a:prstGeom prst="roundRect">
            <a:avLst>
              <a:gd name="adj" fmla="val 6581"/>
            </a:avLst>
          </a:prstGeom>
          <a:solidFill>
            <a:srgbClr val="DADBF1"/>
          </a:solidFill>
          <a:ln/>
        </p:spPr>
      </p:sp>
      <p:sp>
        <p:nvSpPr>
          <p:cNvPr id="11" name="Text 8"/>
          <p:cNvSpPr/>
          <p:nvPr/>
        </p:nvSpPr>
        <p:spPr>
          <a:xfrm>
            <a:off x="6424136" y="3836908"/>
            <a:ext cx="262414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7084100" y="3391733"/>
            <a:ext cx="258972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Docker Containerization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084100" y="3769995"/>
            <a:ext cx="6648569" cy="8401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Lightweight containers ensure consistent deployment across environments. Multi-stage builds optimize image size while including all dependencies. Container runs on Python 3.9-slim base for security and efficiency.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6186368" y="4982766"/>
            <a:ext cx="7744063" cy="1613892"/>
          </a:xfrm>
          <a:prstGeom prst="roundRect">
            <a:avLst>
              <a:gd name="adj" fmla="val 4554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6209228" y="5005626"/>
            <a:ext cx="699968" cy="1568172"/>
          </a:xfrm>
          <a:prstGeom prst="roundRect">
            <a:avLst>
              <a:gd name="adj" fmla="val 6581"/>
            </a:avLst>
          </a:prstGeom>
          <a:solidFill>
            <a:srgbClr val="DADBF1"/>
          </a:solidFill>
          <a:ln/>
        </p:spPr>
      </p:sp>
      <p:sp>
        <p:nvSpPr>
          <p:cNvPr id="16" name="Text 13"/>
          <p:cNvSpPr/>
          <p:nvPr/>
        </p:nvSpPr>
        <p:spPr>
          <a:xfrm>
            <a:off x="6424136" y="5625703"/>
            <a:ext cx="262414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050" dirty="0"/>
          </a:p>
        </p:txBody>
      </p:sp>
      <p:sp>
        <p:nvSpPr>
          <p:cNvPr id="17" name="Text 14"/>
          <p:cNvSpPr/>
          <p:nvPr/>
        </p:nvSpPr>
        <p:spPr>
          <a:xfrm>
            <a:off x="7084100" y="5180528"/>
            <a:ext cx="2765227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Kubernetes Orchestration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7084100" y="5558790"/>
            <a:ext cx="6648569" cy="8401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Production deployment runs 3 replicas with auto-scaling based on CPU/memory metrics. LoadBalancer service distributes traffic, while resource limits prevent individual pods from consuming excessive resources. Achieves 99.9% uptime.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6186368" y="6793468"/>
            <a:ext cx="7744063" cy="8401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handles 1,000+ requests per second with horizontal pod autoscaling, automatically adjusting capacity based on demand. Health check endpoints ensure only healthy pods receive traffic.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3723"/>
            <a:ext cx="784443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MLOps &amp; Continuous Monitoring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29815"/>
            <a:ext cx="300787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Experiment Tracking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900243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MLflow tracks every model iteration, logging hyperparameters, metrics, and artifacts. This creates a complete audit trail of model development, enabling reproducibility and comparison of different approaches.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348996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logged metrics include training/validation accuracy, loss curves, and model artifacts. Each experiment run is tagged and searchable, facilitating collaboration across the data science team.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564874" y="2329815"/>
            <a:ext cx="325528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Production Monitoring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7564874" y="2900243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Prometheus collects real-time metrics from the FastAPI application, tracking request latency, error rates, and prediction confidence distributions. Grafana dashboards visualize these metrics for operational teams.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4348996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drift detection monitors prediction distributions over time, triggering automated retraining workflows when accuracy degrades below defined thresholds.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951458"/>
            <a:ext cx="304311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Experiment Management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93790" y="6380678"/>
            <a:ext cx="41821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Centralized tracking of all model experiments and versions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5223986" y="5951458"/>
            <a:ext cx="274522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Dashboards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5223986" y="6380678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Live performance metrics and system health monitoring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9654302" y="595145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Automated Alerts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654302" y="6380678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Proactive notifications for anomalies and threshold breaches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272891"/>
            <a:ext cx="318254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Impact &amp; Results</a:t>
            </a:r>
            <a:endParaRPr lang="en-US" sz="1950" dirty="0"/>
          </a:p>
        </p:txBody>
      </p:sp>
      <p:sp>
        <p:nvSpPr>
          <p:cNvPr id="3" name="Shape 1"/>
          <p:cNvSpPr/>
          <p:nvPr/>
        </p:nvSpPr>
        <p:spPr>
          <a:xfrm>
            <a:off x="396835" y="1551384"/>
            <a:ext cx="13836729" cy="15240"/>
          </a:xfrm>
          <a:prstGeom prst="roundRect">
            <a:avLst>
              <a:gd name="adj" fmla="val 273488"/>
            </a:avLst>
          </a:prstGeom>
          <a:solidFill>
            <a:srgbClr val="C0C1D7"/>
          </a:solidFill>
          <a:ln/>
        </p:spPr>
      </p:sp>
      <p:sp>
        <p:nvSpPr>
          <p:cNvPr id="4" name="Shape 2"/>
          <p:cNvSpPr/>
          <p:nvPr/>
        </p:nvSpPr>
        <p:spPr>
          <a:xfrm>
            <a:off x="3119199" y="1253788"/>
            <a:ext cx="15240" cy="297656"/>
          </a:xfrm>
          <a:prstGeom prst="roundRect">
            <a:avLst>
              <a:gd name="adj" fmla="val 273488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3015258" y="1439763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052405" y="1458337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1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2506742" y="781407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Week 1-2</a:t>
            </a:r>
            <a:endParaRPr lang="en-US" sz="950" dirty="0"/>
          </a:p>
        </p:txBody>
      </p:sp>
      <p:sp>
        <p:nvSpPr>
          <p:cNvPr id="8" name="Text 6"/>
          <p:cNvSpPr/>
          <p:nvPr/>
        </p:nvSpPr>
        <p:spPr>
          <a:xfrm>
            <a:off x="496014" y="995958"/>
            <a:ext cx="526196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deployment and integration with existing customer service workflows</a:t>
            </a:r>
            <a:endParaRPr lang="en-US" sz="750" dirty="0"/>
          </a:p>
        </p:txBody>
      </p:sp>
      <p:sp>
        <p:nvSpPr>
          <p:cNvPr id="9" name="Shape 7"/>
          <p:cNvSpPr/>
          <p:nvPr/>
        </p:nvSpPr>
        <p:spPr>
          <a:xfrm>
            <a:off x="5911334" y="1551325"/>
            <a:ext cx="15240" cy="297656"/>
          </a:xfrm>
          <a:prstGeom prst="roundRect">
            <a:avLst>
              <a:gd name="adj" fmla="val 273488"/>
            </a:avLst>
          </a:prstGeom>
          <a:solidFill>
            <a:srgbClr val="C0C1D7"/>
          </a:solidFill>
          <a:ln/>
        </p:spPr>
      </p:sp>
      <p:sp>
        <p:nvSpPr>
          <p:cNvPr id="10" name="Shape 8"/>
          <p:cNvSpPr/>
          <p:nvPr/>
        </p:nvSpPr>
        <p:spPr>
          <a:xfrm>
            <a:off x="5807393" y="1439763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44540" y="1458337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1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150" dirty="0"/>
          </a:p>
        </p:txBody>
      </p:sp>
      <p:sp>
        <p:nvSpPr>
          <p:cNvPr id="12" name="Text 10"/>
          <p:cNvSpPr/>
          <p:nvPr/>
        </p:nvSpPr>
        <p:spPr>
          <a:xfrm>
            <a:off x="5298877" y="1948220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Month 1</a:t>
            </a:r>
            <a:endParaRPr lang="en-US" sz="950" dirty="0"/>
          </a:p>
        </p:txBody>
      </p:sp>
      <p:sp>
        <p:nvSpPr>
          <p:cNvPr id="13" name="Text 11"/>
          <p:cNvSpPr/>
          <p:nvPr/>
        </p:nvSpPr>
        <p:spPr>
          <a:xfrm>
            <a:off x="3288149" y="2162770"/>
            <a:ext cx="526196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Response time reduced to 2 hours, 30% of negative reviews now addressed within first hour</a:t>
            </a:r>
            <a:endParaRPr lang="en-US" sz="750" dirty="0"/>
          </a:p>
        </p:txBody>
      </p:sp>
      <p:sp>
        <p:nvSpPr>
          <p:cNvPr id="14" name="Shape 12"/>
          <p:cNvSpPr/>
          <p:nvPr/>
        </p:nvSpPr>
        <p:spPr>
          <a:xfrm>
            <a:off x="8703469" y="1253788"/>
            <a:ext cx="15240" cy="297656"/>
          </a:xfrm>
          <a:prstGeom prst="roundRect">
            <a:avLst>
              <a:gd name="adj" fmla="val 273488"/>
            </a:avLst>
          </a:prstGeom>
          <a:solidFill>
            <a:srgbClr val="C0C1D7"/>
          </a:solidFill>
          <a:ln/>
        </p:spPr>
      </p:sp>
      <p:sp>
        <p:nvSpPr>
          <p:cNvPr id="15" name="Shape 13"/>
          <p:cNvSpPr/>
          <p:nvPr/>
        </p:nvSpPr>
        <p:spPr>
          <a:xfrm>
            <a:off x="8599527" y="1439763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636675" y="1458337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1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150" dirty="0"/>
          </a:p>
        </p:txBody>
      </p:sp>
      <p:sp>
        <p:nvSpPr>
          <p:cNvPr id="17" name="Text 15"/>
          <p:cNvSpPr/>
          <p:nvPr/>
        </p:nvSpPr>
        <p:spPr>
          <a:xfrm>
            <a:off x="8091011" y="781407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Month 3</a:t>
            </a:r>
            <a:endParaRPr lang="en-US" sz="950" dirty="0"/>
          </a:p>
        </p:txBody>
      </p:sp>
      <p:sp>
        <p:nvSpPr>
          <p:cNvPr id="18" name="Text 16"/>
          <p:cNvSpPr/>
          <p:nvPr/>
        </p:nvSpPr>
        <p:spPr>
          <a:xfrm>
            <a:off x="6080284" y="995958"/>
            <a:ext cx="526196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churn reduced from 23% to 12%, satisfaction score improves to 4.1/5.0</a:t>
            </a:r>
            <a:endParaRPr lang="en-US" sz="750" dirty="0"/>
          </a:p>
        </p:txBody>
      </p:sp>
      <p:sp>
        <p:nvSpPr>
          <p:cNvPr id="19" name="Shape 17"/>
          <p:cNvSpPr/>
          <p:nvPr/>
        </p:nvSpPr>
        <p:spPr>
          <a:xfrm>
            <a:off x="11495603" y="1551325"/>
            <a:ext cx="15240" cy="297656"/>
          </a:xfrm>
          <a:prstGeom prst="roundRect">
            <a:avLst>
              <a:gd name="adj" fmla="val 273488"/>
            </a:avLst>
          </a:prstGeom>
          <a:solidFill>
            <a:srgbClr val="C0C1D7"/>
          </a:solidFill>
          <a:ln/>
        </p:spPr>
      </p:sp>
      <p:sp>
        <p:nvSpPr>
          <p:cNvPr id="20" name="Shape 18"/>
          <p:cNvSpPr/>
          <p:nvPr/>
        </p:nvSpPr>
        <p:spPr>
          <a:xfrm>
            <a:off x="11391662" y="1439763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1428809" y="1458337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1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1150" dirty="0"/>
          </a:p>
        </p:txBody>
      </p:sp>
      <p:sp>
        <p:nvSpPr>
          <p:cNvPr id="22" name="Text 20"/>
          <p:cNvSpPr/>
          <p:nvPr/>
        </p:nvSpPr>
        <p:spPr>
          <a:xfrm>
            <a:off x="10883146" y="1948220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Month 6</a:t>
            </a:r>
            <a:endParaRPr lang="en-US" sz="950" dirty="0"/>
          </a:p>
        </p:txBody>
      </p:sp>
      <p:sp>
        <p:nvSpPr>
          <p:cNvPr id="23" name="Text 21"/>
          <p:cNvSpPr/>
          <p:nvPr/>
        </p:nvSpPr>
        <p:spPr>
          <a:xfrm>
            <a:off x="8872418" y="2162770"/>
            <a:ext cx="526196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 target achievement: 45-minute response time, 8% churn rate, 4.3/5.0 satisfaction</a:t>
            </a:r>
            <a:endParaRPr lang="en-US" sz="750" dirty="0"/>
          </a:p>
        </p:txBody>
      </p:sp>
      <p:sp>
        <p:nvSpPr>
          <p:cNvPr id="24" name="Text 22"/>
          <p:cNvSpPr/>
          <p:nvPr/>
        </p:nvSpPr>
        <p:spPr>
          <a:xfrm>
            <a:off x="396835" y="2470190"/>
            <a:ext cx="19076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Quantified Business Value</a:t>
            </a:r>
            <a:endParaRPr lang="en-US" sz="1150" dirty="0"/>
          </a:p>
        </p:txBody>
      </p:sp>
      <p:pic>
        <p:nvPicPr>
          <p:cNvPr id="2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2804993"/>
            <a:ext cx="13836729" cy="7450693"/>
          </a:xfrm>
          <a:prstGeom prst="rect">
            <a:avLst/>
          </a:prstGeom>
        </p:spPr>
      </p:pic>
      <p:sp>
        <p:nvSpPr>
          <p:cNvPr id="26" name="Shape 23"/>
          <p:cNvSpPr/>
          <p:nvPr/>
        </p:nvSpPr>
        <p:spPr>
          <a:xfrm>
            <a:off x="6769298" y="10255687"/>
            <a:ext cx="99179" cy="99179"/>
          </a:xfrm>
          <a:prstGeom prst="roundRect">
            <a:avLst>
              <a:gd name="adj" fmla="val 18439"/>
            </a:avLst>
          </a:prstGeom>
          <a:solidFill>
            <a:srgbClr val="151738"/>
          </a:solidFill>
          <a:ln/>
        </p:spPr>
      </p:sp>
      <p:sp>
        <p:nvSpPr>
          <p:cNvPr id="27" name="Text 24"/>
          <p:cNvSpPr/>
          <p:nvPr/>
        </p:nvSpPr>
        <p:spPr>
          <a:xfrm>
            <a:off x="6929438" y="10255687"/>
            <a:ext cx="309562" cy="99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Before</a:t>
            </a:r>
            <a:endParaRPr lang="en-US" sz="750" dirty="0"/>
          </a:p>
        </p:txBody>
      </p:sp>
      <p:sp>
        <p:nvSpPr>
          <p:cNvPr id="28" name="Shape 25"/>
          <p:cNvSpPr/>
          <p:nvPr/>
        </p:nvSpPr>
        <p:spPr>
          <a:xfrm>
            <a:off x="7391400" y="10255687"/>
            <a:ext cx="99179" cy="99179"/>
          </a:xfrm>
          <a:prstGeom prst="roundRect">
            <a:avLst>
              <a:gd name="adj" fmla="val 18439"/>
            </a:avLst>
          </a:prstGeom>
          <a:solidFill>
            <a:srgbClr val="393F9B"/>
          </a:solidFill>
          <a:ln/>
        </p:spPr>
      </p:sp>
      <p:sp>
        <p:nvSpPr>
          <p:cNvPr id="29" name="Text 26"/>
          <p:cNvSpPr/>
          <p:nvPr/>
        </p:nvSpPr>
        <p:spPr>
          <a:xfrm>
            <a:off x="7551539" y="10255687"/>
            <a:ext cx="228481" cy="99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After</a:t>
            </a:r>
            <a:endParaRPr lang="en-US" sz="750" dirty="0"/>
          </a:p>
        </p:txBody>
      </p:sp>
      <p:sp>
        <p:nvSpPr>
          <p:cNvPr id="30" name="Text 27"/>
          <p:cNvSpPr/>
          <p:nvPr/>
        </p:nvSpPr>
        <p:spPr>
          <a:xfrm>
            <a:off x="396835" y="10665023"/>
            <a:ext cx="13836729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sentiment analysis system generated $1.7M in annual savings through reduced churn while improving customer satisfaction scores by 13%. Early detection of product defects now occurs within 2 hours instead of 72 hours, enabling faster quality control responses.</a:t>
            </a:r>
            <a:endParaRPr lang="en-US" sz="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2025-10-30T09:20:42Z</dcterms:created>
  <dcterms:modified xsi:type="dcterms:W3CDTF">2025-10-30T09:20:42Z</dcterms:modified>
</cp:coreProperties>
</file>